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1" r:id="rId7"/>
    <p:sldId id="260" r:id="rId8"/>
    <p:sldId id="262" r:id="rId9"/>
    <p:sldId id="264" r:id="rId10"/>
    <p:sldId id="267" r:id="rId11"/>
    <p:sldId id="268" r:id="rId12"/>
    <p:sldId id="265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4E921-1C35-4660-95D3-3F445608C48F}" type="datetimeFigureOut">
              <a:rPr lang="es-ES" smtClean="0"/>
              <a:pPr/>
              <a:t>02/06/2015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CCDA7-E44C-4A67-8BB5-99A46A4A81F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268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4E921-1C35-4660-95D3-3F445608C48F}" type="datetimeFigureOut">
              <a:rPr lang="es-ES" smtClean="0"/>
              <a:pPr/>
              <a:t>02/06/2015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CCDA7-E44C-4A67-8BB5-99A46A4A81F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269382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4E921-1C35-4660-95D3-3F445608C48F}" type="datetimeFigureOut">
              <a:rPr lang="es-ES" smtClean="0"/>
              <a:pPr/>
              <a:t>02/06/2015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CCDA7-E44C-4A67-8BB5-99A46A4A81F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658974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4E921-1C35-4660-95D3-3F445608C48F}" type="datetimeFigureOut">
              <a:rPr lang="es-ES" smtClean="0"/>
              <a:pPr/>
              <a:t>02/06/2015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CCDA7-E44C-4A67-8BB5-99A46A4A81F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18898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4E921-1C35-4660-95D3-3F445608C48F}" type="datetimeFigureOut">
              <a:rPr lang="es-ES" smtClean="0"/>
              <a:pPr/>
              <a:t>02/06/2015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CCDA7-E44C-4A67-8BB5-99A46A4A81F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551323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4E921-1C35-4660-95D3-3F445608C48F}" type="datetimeFigureOut">
              <a:rPr lang="es-ES" smtClean="0"/>
              <a:pPr/>
              <a:t>02/06/2015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CCDA7-E44C-4A67-8BB5-99A46A4A81F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332256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4E921-1C35-4660-95D3-3F445608C48F}" type="datetimeFigureOut">
              <a:rPr lang="es-ES" smtClean="0"/>
              <a:pPr/>
              <a:t>02/06/2015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CCDA7-E44C-4A67-8BB5-99A46A4A81F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335098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4E921-1C35-4660-95D3-3F445608C48F}" type="datetimeFigureOut">
              <a:rPr lang="es-ES" smtClean="0"/>
              <a:pPr/>
              <a:t>02/06/2015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CCDA7-E44C-4A67-8BB5-99A46A4A81F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431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4E921-1C35-4660-95D3-3F445608C48F}" type="datetimeFigureOut">
              <a:rPr lang="es-ES" smtClean="0"/>
              <a:pPr/>
              <a:t>02/06/2015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CCDA7-E44C-4A67-8BB5-99A46A4A81F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416348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4E921-1C35-4660-95D3-3F445608C48F}" type="datetimeFigureOut">
              <a:rPr lang="es-ES" smtClean="0"/>
              <a:pPr/>
              <a:t>02/06/2015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CCDA7-E44C-4A67-8BB5-99A46A4A81F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609510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4E921-1C35-4660-95D3-3F445608C48F}" type="datetimeFigureOut">
              <a:rPr lang="es-ES" smtClean="0"/>
              <a:pPr/>
              <a:t>02/06/2015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CCDA7-E44C-4A67-8BB5-99A46A4A81F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225352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4E921-1C35-4660-95D3-3F445608C48F}" type="datetimeFigureOut">
              <a:rPr lang="es-ES" smtClean="0"/>
              <a:pPr/>
              <a:t>02/06/2015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CCDA7-E44C-4A67-8BB5-99A46A4A81F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20094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ingbusiness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spanol.doingbusiness.org/data/exploreeconomies/paraguay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-36512" y="-27384"/>
            <a:ext cx="9180512" cy="4320480"/>
          </a:xfrm>
          <a:prstGeom prst="rect">
            <a:avLst/>
          </a:prstGeom>
          <a:gradFill rotWithShape="0">
            <a:gsLst>
              <a:gs pos="0">
                <a:srgbClr val="8FE2FF"/>
              </a:gs>
              <a:gs pos="100000">
                <a:srgbClr val="8FE2FF">
                  <a:gamma/>
                  <a:tint val="2000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1470025"/>
          </a:xfrm>
        </p:spPr>
        <p:txBody>
          <a:bodyPr>
            <a:noAutofit/>
          </a:bodyPr>
          <a:lstStyle/>
          <a:p>
            <a:r>
              <a:rPr lang="es-ES" sz="6000" b="1" dirty="0" smtClean="0">
                <a:solidFill>
                  <a:schemeClr val="tx2"/>
                </a:solidFill>
              </a:rPr>
              <a:t>El clima de negocios y el sector empresarial</a:t>
            </a:r>
            <a:endParaRPr lang="es-ES" sz="6000" b="1" dirty="0">
              <a:solidFill>
                <a:schemeClr val="tx2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2780928"/>
            <a:ext cx="6984776" cy="1752600"/>
          </a:xfrm>
        </p:spPr>
        <p:txBody>
          <a:bodyPr/>
          <a:lstStyle/>
          <a:p>
            <a:r>
              <a:rPr lang="es-ES" i="1" dirty="0" smtClean="0"/>
              <a:t>“</a:t>
            </a:r>
            <a:r>
              <a:rPr lang="es-ES" b="1" i="1" dirty="0" smtClean="0"/>
              <a:t>Especial referencia al sistema judicial para hacer negocios en Paraguay”</a:t>
            </a:r>
            <a:endParaRPr lang="es-ES" b="1" i="1" dirty="0"/>
          </a:p>
        </p:txBody>
      </p:sp>
      <p:pic>
        <p:nvPicPr>
          <p:cNvPr id="4" name="3 Imagen" descr="C:\Users\hp\Desktop\Logos - CEJ\logo CEJ horizontal.jp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4941168"/>
            <a:ext cx="3384376" cy="1251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C:\Users\hp\Desktop\Logo Embajada Británica.jpg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4590671"/>
            <a:ext cx="2787133" cy="1933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7585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36512" y="-27384"/>
            <a:ext cx="9180512" cy="1656184"/>
          </a:xfrm>
          <a:prstGeom prst="rect">
            <a:avLst/>
          </a:prstGeom>
          <a:gradFill rotWithShape="0">
            <a:gsLst>
              <a:gs pos="0">
                <a:srgbClr val="8FE2FF"/>
              </a:gs>
              <a:gs pos="100000">
                <a:srgbClr val="8FE2FF">
                  <a:gamma/>
                  <a:tint val="2000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s-ES" sz="2800" b="1" dirty="0" smtClean="0">
                <a:solidFill>
                  <a:schemeClr val="accent1"/>
                </a:solidFill>
              </a:rPr>
              <a:t>INVESTIGACIÓN:</a:t>
            </a:r>
            <a:br>
              <a:rPr lang="es-ES" sz="2800" b="1" dirty="0" smtClean="0">
                <a:solidFill>
                  <a:schemeClr val="accent1"/>
                </a:solidFill>
              </a:rPr>
            </a:br>
            <a:r>
              <a:rPr lang="es-ES" sz="2800" i="1" dirty="0" smtClean="0">
                <a:solidFill>
                  <a:schemeClr val="accent1"/>
                </a:solidFill>
              </a:rPr>
              <a:t>Sobre las variables de incidencia en la tramitación de causas </a:t>
            </a:r>
            <a:r>
              <a:rPr lang="es-ES" sz="2800" b="1" i="1" dirty="0" smtClean="0">
                <a:solidFill>
                  <a:schemeClr val="accent1"/>
                </a:solidFill>
              </a:rPr>
              <a:t>“cumplimiento de contratos”.</a:t>
            </a:r>
            <a:endParaRPr lang="es-ES" sz="2800" b="1" i="1" dirty="0">
              <a:solidFill>
                <a:schemeClr val="accent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_tradnl" dirty="0" smtClean="0"/>
              <a:t>Fueron </a:t>
            </a:r>
            <a:r>
              <a:rPr lang="es-ES_tradnl" dirty="0"/>
              <a:t>elaboradas teniendo en consideración el Código </a:t>
            </a:r>
            <a:r>
              <a:rPr lang="es-ES_tradnl" dirty="0" smtClean="0"/>
              <a:t>Procesal Civil</a:t>
            </a:r>
            <a:r>
              <a:rPr lang="es-ES_tradnl" dirty="0"/>
              <a:t>;</a:t>
            </a:r>
            <a:r>
              <a:rPr lang="es-ES_tradnl" dirty="0" smtClean="0"/>
              <a:t> </a:t>
            </a:r>
            <a:r>
              <a:rPr lang="es-ES_tradnl" dirty="0"/>
              <a:t>los procedimientos establecidos por el Poder Judicial para la recepción, registro y administración de causas en los Juzgados Civil y Comercial y el sistema de comunicación e </a:t>
            </a:r>
            <a:r>
              <a:rPr lang="es-ES_tradnl" dirty="0" smtClean="0"/>
              <a:t>información; </a:t>
            </a:r>
            <a:r>
              <a:rPr lang="es-ES_tradnl" dirty="0"/>
              <a:t>así como  normas relacionadas al manejo de la documentación y archivo a nivel de las </a:t>
            </a:r>
            <a:r>
              <a:rPr lang="es-ES_tradnl" dirty="0" smtClean="0"/>
              <a:t>Secretarías </a:t>
            </a:r>
            <a:r>
              <a:rPr lang="es-ES_tradnl" dirty="0"/>
              <a:t>de los </a:t>
            </a:r>
            <a:r>
              <a:rPr lang="es-ES_tradnl" dirty="0" smtClean="0"/>
              <a:t>Juzgados.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63469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36512" y="-27384"/>
            <a:ext cx="9180512" cy="1512168"/>
          </a:xfrm>
          <a:prstGeom prst="rect">
            <a:avLst/>
          </a:prstGeom>
          <a:gradFill rotWithShape="0">
            <a:gsLst>
              <a:gs pos="0">
                <a:srgbClr val="8FE2FF"/>
              </a:gs>
              <a:gs pos="100000">
                <a:srgbClr val="8FE2FF">
                  <a:gamma/>
                  <a:tint val="2000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ES" b="1" dirty="0" smtClean="0">
                <a:solidFill>
                  <a:schemeClr val="accent1"/>
                </a:solidFill>
              </a:rPr>
              <a:t>Factores de Incidencia:</a:t>
            </a:r>
            <a:endParaRPr lang="es-ES" b="1" dirty="0">
              <a:solidFill>
                <a:schemeClr val="accent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Externos de causas ingresadas: 77.</a:t>
            </a:r>
          </a:p>
          <a:p>
            <a:r>
              <a:rPr lang="es-ES" dirty="0" smtClean="0"/>
              <a:t>Internos de Gestión de causa: 208.</a:t>
            </a:r>
          </a:p>
          <a:p>
            <a:r>
              <a:rPr lang="es-ES" dirty="0" smtClean="0"/>
              <a:t>Promedio de duración de juicios: 1027 días.</a:t>
            </a:r>
          </a:p>
          <a:p>
            <a:r>
              <a:rPr lang="es-ES" dirty="0" smtClean="0"/>
              <a:t>Promedio de monto en litigio: 565.494.551 Guaraníes.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65020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36512" y="-27384"/>
            <a:ext cx="9180512" cy="1512168"/>
          </a:xfrm>
          <a:prstGeom prst="rect">
            <a:avLst/>
          </a:prstGeom>
          <a:gradFill rotWithShape="0">
            <a:gsLst>
              <a:gs pos="0">
                <a:srgbClr val="8FE2FF"/>
              </a:gs>
              <a:gs pos="100000">
                <a:srgbClr val="8FE2FF">
                  <a:gamma/>
                  <a:tint val="2000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ES" b="1" dirty="0" smtClean="0">
                <a:solidFill>
                  <a:schemeClr val="accent1"/>
                </a:solidFill>
              </a:rPr>
              <a:t>¿Qué proponemos?</a:t>
            </a:r>
            <a:endParaRPr lang="es-ES" b="1" dirty="0">
              <a:solidFill>
                <a:schemeClr val="accent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ES" dirty="0" smtClean="0"/>
              <a:t>Replicar las buenas prácticas del sector </a:t>
            </a:r>
            <a:r>
              <a:rPr lang="es-ES" sz="2800" dirty="0" smtClean="0"/>
              <a:t>(Alianzas del sector empresarial, autoridades, sociedad civil).</a:t>
            </a:r>
            <a:endParaRPr lang="es-ES" dirty="0" smtClean="0"/>
          </a:p>
          <a:p>
            <a:pPr algn="just"/>
            <a:r>
              <a:rPr lang="es-ES" dirty="0" smtClean="0"/>
              <a:t>Alcanzar al mejor posicionado de la Región Chile (64) Paraguay (102/90).</a:t>
            </a:r>
          </a:p>
          <a:p>
            <a:pPr algn="just"/>
            <a:r>
              <a:rPr lang="es-ES" dirty="0" smtClean="0"/>
              <a:t>Aprovechar el proceso de Reforma Judicial iniciado por el Parlamento Nacional.</a:t>
            </a:r>
          </a:p>
          <a:p>
            <a:pPr algn="just"/>
            <a:r>
              <a:rPr lang="es-ES" dirty="0" smtClean="0"/>
              <a:t>Elaborar y presentar acciones concretas desde el Ministerio de Industria y Comercio a la Corte Suprema de Justicia.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20320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-36512" y="-27384"/>
            <a:ext cx="9180512" cy="1512168"/>
          </a:xfrm>
          <a:prstGeom prst="rect">
            <a:avLst/>
          </a:prstGeom>
          <a:gradFill rotWithShape="0">
            <a:gsLst>
              <a:gs pos="0">
                <a:srgbClr val="8FE2FF"/>
              </a:gs>
              <a:gs pos="100000">
                <a:srgbClr val="8FE2FF">
                  <a:gamma/>
                  <a:tint val="2000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ES" b="1" dirty="0" smtClean="0">
                <a:solidFill>
                  <a:schemeClr val="accent1"/>
                </a:solidFill>
              </a:rPr>
              <a:t>¿Qué QUEREMOS?</a:t>
            </a:r>
            <a:endParaRPr lang="es-ES" b="1" dirty="0">
              <a:solidFill>
                <a:schemeClr val="accent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dirty="0" smtClean="0"/>
              <a:t>Involucrar al sector empresarial en el debate sobre la Reforma Judicial para mejorar el clima de negocios.</a:t>
            </a:r>
          </a:p>
          <a:p>
            <a:pPr algn="just"/>
            <a:r>
              <a:rPr lang="es-ES" dirty="0" smtClean="0"/>
              <a:t>Analizar con el sector empresarial los problemas estructurales del Poder Judicial y como afecta a su sector</a:t>
            </a:r>
          </a:p>
          <a:p>
            <a:pPr algn="just"/>
            <a:r>
              <a:rPr lang="es-ES" dirty="0" smtClean="0"/>
              <a:t>Instalar espacios de análisis con gremios empresariales y Poder Judicial, avanzando hacia objetivos realizables.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51892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36512" y="-27384"/>
            <a:ext cx="9180512" cy="1512168"/>
          </a:xfrm>
          <a:prstGeom prst="rect">
            <a:avLst/>
          </a:prstGeom>
          <a:gradFill rotWithShape="0">
            <a:gsLst>
              <a:gs pos="0">
                <a:srgbClr val="8FE2FF"/>
              </a:gs>
              <a:gs pos="100000">
                <a:srgbClr val="8FE2FF">
                  <a:gamma/>
                  <a:tint val="2000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ES" b="1" dirty="0" smtClean="0">
                <a:solidFill>
                  <a:schemeClr val="accent1"/>
                </a:solidFill>
              </a:rPr>
              <a:t>¿Qué tenemos?</a:t>
            </a:r>
            <a:endParaRPr lang="es-ES" b="1" dirty="0">
              <a:solidFill>
                <a:schemeClr val="accent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Diagnósticos.</a:t>
            </a:r>
          </a:p>
          <a:p>
            <a:r>
              <a:rPr lang="es-ES" dirty="0" smtClean="0"/>
              <a:t>Informes Técnicos.</a:t>
            </a:r>
          </a:p>
          <a:p>
            <a:r>
              <a:rPr lang="es-ES" dirty="0" smtClean="0"/>
              <a:t>Investigaciones.</a:t>
            </a:r>
          </a:p>
          <a:p>
            <a:r>
              <a:rPr lang="es-ES" dirty="0" smtClean="0"/>
              <a:t>Datos estadísticos.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91685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36512" y="-27384"/>
            <a:ext cx="9180512" cy="1512168"/>
          </a:xfrm>
          <a:prstGeom prst="rect">
            <a:avLst/>
          </a:prstGeom>
          <a:gradFill rotWithShape="0">
            <a:gsLst>
              <a:gs pos="0">
                <a:srgbClr val="8FE2FF"/>
              </a:gs>
              <a:gs pos="100000">
                <a:srgbClr val="8FE2FF">
                  <a:gamma/>
                  <a:tint val="2000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ES" b="1" dirty="0" smtClean="0">
                <a:solidFill>
                  <a:schemeClr val="accent1"/>
                </a:solidFill>
              </a:rPr>
              <a:t>Estrategia:</a:t>
            </a:r>
            <a:endParaRPr lang="es-ES" b="1" dirty="0">
              <a:solidFill>
                <a:schemeClr val="accent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Mejorar la posición del País en el indicador </a:t>
            </a:r>
          </a:p>
          <a:p>
            <a:pPr marL="0" indent="0">
              <a:buNone/>
            </a:pPr>
            <a:r>
              <a:rPr lang="es-ES" b="1" i="1" dirty="0" smtClean="0"/>
              <a:t>“Cumplimiento de contratos” </a:t>
            </a:r>
            <a:r>
              <a:rPr lang="es-ES" dirty="0" smtClean="0"/>
              <a:t>del informe </a:t>
            </a:r>
          </a:p>
          <a:p>
            <a:pPr marL="0" indent="0">
              <a:buNone/>
            </a:pPr>
            <a:r>
              <a:rPr lang="es-ES" b="1" i="1" dirty="0" smtClean="0"/>
              <a:t>“</a:t>
            </a:r>
            <a:r>
              <a:rPr lang="es-ES" b="1" i="1" dirty="0" err="1" smtClean="0"/>
              <a:t>Doing</a:t>
            </a:r>
            <a:r>
              <a:rPr lang="es-ES" b="1" i="1" dirty="0" smtClean="0"/>
              <a:t> Business”</a:t>
            </a:r>
            <a:r>
              <a:rPr lang="es-ES" dirty="0" smtClean="0"/>
              <a:t> del Banco Mundial.</a:t>
            </a:r>
          </a:p>
          <a:p>
            <a:pPr marL="0" indent="0">
              <a:buNone/>
            </a:pPr>
            <a:r>
              <a:rPr lang="es-ES" dirty="0" smtClean="0"/>
              <a:t> </a:t>
            </a:r>
          </a:p>
          <a:p>
            <a:endParaRPr lang="es-ES" dirty="0"/>
          </a:p>
          <a:p>
            <a:endParaRPr lang="es-ES" dirty="0" smtClean="0"/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             </a:t>
            </a:r>
            <a:r>
              <a:rPr lang="es-ES" sz="2000" b="1" i="1" dirty="0" smtClean="0"/>
              <a:t>Fuente: </a:t>
            </a:r>
            <a:r>
              <a:rPr lang="es-ES" sz="2000" b="1" i="1" dirty="0" smtClean="0">
                <a:hlinkClick r:id="rId2"/>
              </a:rPr>
              <a:t>www.doingbusiness.org</a:t>
            </a:r>
            <a:endParaRPr lang="es-ES" sz="2000" b="1" i="1" dirty="0" smtClean="0"/>
          </a:p>
          <a:p>
            <a:endParaRPr lang="es-ES" sz="2000" b="1" i="1" dirty="0"/>
          </a:p>
        </p:txBody>
      </p:sp>
    </p:spTree>
    <p:extLst>
      <p:ext uri="{BB962C8B-B14F-4D97-AF65-F5344CB8AC3E}">
        <p14:creationId xmlns="" xmlns:p14="http://schemas.microsoft.com/office/powerpoint/2010/main" val="283402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36512" y="-27384"/>
            <a:ext cx="9180512" cy="1512168"/>
          </a:xfrm>
          <a:prstGeom prst="rect">
            <a:avLst/>
          </a:prstGeom>
          <a:gradFill rotWithShape="0">
            <a:gsLst>
              <a:gs pos="0">
                <a:srgbClr val="8FE2FF"/>
              </a:gs>
              <a:gs pos="100000">
                <a:srgbClr val="8FE2FF">
                  <a:gamma/>
                  <a:tint val="2000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ES" dirty="0" smtClean="0">
                <a:solidFill>
                  <a:schemeClr val="accent1"/>
                </a:solidFill>
              </a:rPr>
              <a:t>¿Por qué </a:t>
            </a:r>
            <a:r>
              <a:rPr lang="es-ES" b="1" i="1" dirty="0" smtClean="0">
                <a:solidFill>
                  <a:schemeClr val="accent1"/>
                </a:solidFill>
              </a:rPr>
              <a:t>“</a:t>
            </a:r>
            <a:r>
              <a:rPr lang="es-ES" b="1" i="1" dirty="0" err="1" smtClean="0">
                <a:solidFill>
                  <a:schemeClr val="accent1"/>
                </a:solidFill>
              </a:rPr>
              <a:t>Doing</a:t>
            </a:r>
            <a:r>
              <a:rPr lang="es-ES" b="1" i="1" dirty="0" smtClean="0">
                <a:solidFill>
                  <a:schemeClr val="accent1"/>
                </a:solidFill>
              </a:rPr>
              <a:t> </a:t>
            </a:r>
            <a:r>
              <a:rPr lang="es-ES" b="1" i="1" dirty="0" err="1" smtClean="0">
                <a:solidFill>
                  <a:schemeClr val="accent1"/>
                </a:solidFill>
              </a:rPr>
              <a:t>business</a:t>
            </a:r>
            <a:r>
              <a:rPr lang="es-ES" b="1" i="1" dirty="0" smtClean="0">
                <a:solidFill>
                  <a:schemeClr val="accent1"/>
                </a:solidFill>
              </a:rPr>
              <a:t>”?</a:t>
            </a:r>
            <a:endParaRPr lang="es-ES" b="1" i="1" dirty="0">
              <a:solidFill>
                <a:schemeClr val="accent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ES" dirty="0" smtClean="0"/>
              <a:t>Porque proporciona una medición objetiva de las regulaciones para hacer negocios y su aplicación en 189 economías.</a:t>
            </a:r>
          </a:p>
          <a:p>
            <a:pPr algn="just"/>
            <a:r>
              <a:rPr lang="es-ES" dirty="0" smtClean="0"/>
              <a:t>Define con claridad los indicadores.</a:t>
            </a:r>
          </a:p>
          <a:p>
            <a:pPr algn="just"/>
            <a:r>
              <a:rPr lang="es-ES" dirty="0" smtClean="0"/>
              <a:t>Un indicador corresponde al sistema judicial.</a:t>
            </a:r>
          </a:p>
          <a:p>
            <a:pPr algn="just"/>
            <a:r>
              <a:rPr lang="es-ES" dirty="0" smtClean="0"/>
              <a:t>Existen experiencias exitosa “alianza sector empresarial, autoridades nacionales y locales” en mejorar la ubicación País.</a:t>
            </a:r>
          </a:p>
          <a:p>
            <a:pPr algn="just"/>
            <a:r>
              <a:rPr lang="es-ES" dirty="0" smtClean="0"/>
              <a:t>Porque permite abordar una área trascendental del Poder Judicial la Jurisdicción Civil y Comercial.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49961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8740068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611560" y="6165304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Banco Mundial. </a:t>
            </a:r>
            <a:r>
              <a:rPr lang="es-ES" sz="1200" dirty="0" err="1" smtClean="0"/>
              <a:t>Doing</a:t>
            </a:r>
            <a:r>
              <a:rPr lang="es-ES" sz="1200" dirty="0" smtClean="0"/>
              <a:t> Business. Disponible en </a:t>
            </a:r>
            <a:r>
              <a:rPr lang="es-ES" sz="1200" dirty="0" smtClean="0">
                <a:hlinkClick r:id="rId3"/>
              </a:rPr>
              <a:t>http://espanol.doingbusiness.org/data/exploreeconomies/paraguay#enforcing-contracts</a:t>
            </a:r>
            <a:endParaRPr lang="es-ES" sz="1200" dirty="0" smtClean="0"/>
          </a:p>
          <a:p>
            <a:endParaRPr lang="es-ES" sz="12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36512" y="-27384"/>
            <a:ext cx="9180512" cy="1368152"/>
          </a:xfrm>
          <a:prstGeom prst="rect">
            <a:avLst/>
          </a:prstGeom>
          <a:gradFill rotWithShape="0">
            <a:gsLst>
              <a:gs pos="0">
                <a:srgbClr val="8FE2FF"/>
              </a:gs>
              <a:gs pos="100000">
                <a:srgbClr val="8FE2FF">
                  <a:gamma/>
                  <a:tint val="2000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s-ES" b="1" dirty="0" smtClean="0">
                <a:solidFill>
                  <a:schemeClr val="accent1"/>
                </a:solidFill>
              </a:rPr>
              <a:t>Datos 2015:</a:t>
            </a:r>
            <a:endParaRPr lang="es-E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563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36512" y="-27384"/>
            <a:ext cx="9180512" cy="1512168"/>
          </a:xfrm>
          <a:prstGeom prst="rect">
            <a:avLst/>
          </a:prstGeom>
          <a:gradFill rotWithShape="0">
            <a:gsLst>
              <a:gs pos="0">
                <a:srgbClr val="8FE2FF"/>
              </a:gs>
              <a:gs pos="100000">
                <a:srgbClr val="8FE2FF">
                  <a:gamma/>
                  <a:tint val="2000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s-ES" b="1" dirty="0" smtClean="0">
                <a:solidFill>
                  <a:schemeClr val="accent1"/>
                </a:solidFill>
              </a:rPr>
              <a:t>Cumplimiento de contratos:</a:t>
            </a:r>
            <a:br>
              <a:rPr lang="es-ES" b="1" dirty="0" smtClean="0">
                <a:solidFill>
                  <a:schemeClr val="accent1"/>
                </a:solidFill>
              </a:rPr>
            </a:br>
            <a:r>
              <a:rPr lang="es-ES" b="1" dirty="0" smtClean="0">
                <a:solidFill>
                  <a:schemeClr val="accent1"/>
                </a:solidFill>
              </a:rPr>
              <a:t>¿Qué mide?</a:t>
            </a:r>
            <a:endParaRPr lang="es-ES" b="1" dirty="0">
              <a:solidFill>
                <a:schemeClr val="accent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/>
              <a:t>“Cómo evoluciona una disputa judicial por la venta de mercaderías y analiza el tiempo, costo y número de procedimientos necesarios; desde que el abogado interpone una demanda hasta que se produce el pago”.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328010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-36512" y="-27384"/>
            <a:ext cx="9180512" cy="1512168"/>
          </a:xfrm>
          <a:prstGeom prst="rect">
            <a:avLst/>
          </a:prstGeom>
          <a:gradFill rotWithShape="0">
            <a:gsLst>
              <a:gs pos="0">
                <a:srgbClr val="8FE2FF"/>
              </a:gs>
              <a:gs pos="100000">
                <a:srgbClr val="8FE2FF">
                  <a:gamma/>
                  <a:tint val="2000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371903" y="1661368"/>
            <a:ext cx="2362200" cy="4214812"/>
          </a:xfrm>
          <a:prstGeom prst="rect">
            <a:avLst/>
          </a:prstGeom>
          <a:solidFill>
            <a:srgbClr val="FFCC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>
              <a:latin typeface="Franklin Gothic Book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23528" y="1621680"/>
            <a:ext cx="2362200" cy="4281488"/>
          </a:xfrm>
          <a:prstGeom prst="rect">
            <a:avLst/>
          </a:prstGeom>
          <a:solidFill>
            <a:srgbClr val="99FF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>
              <a:latin typeface="Franklin Gothic Book" pitchFamily="34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68313" y="1206773"/>
            <a:ext cx="8101012" cy="854075"/>
          </a:xfrm>
          <a:prstGeom prst="rect">
            <a:avLst/>
          </a:prstGeom>
          <a:noFill/>
        </p:spPr>
        <p:txBody>
          <a:bodyPr anchor="b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cap="small" dirty="0">
                <a:solidFill>
                  <a:srgbClr val="3333CC"/>
                </a:solidFill>
                <a:latin typeface="+mn-lt"/>
                <a:ea typeface="+mj-ea"/>
                <a:cs typeface="+mj-cs"/>
              </a:rPr>
              <a:t>Poder Judicial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6460803" y="1843930"/>
            <a:ext cx="2133600" cy="1447800"/>
          </a:xfrm>
          <a:prstGeom prst="ellipse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2400" i="1">
                <a:latin typeface="Franklin Gothic Book" pitchFamily="34" charset="0"/>
              </a:rPr>
              <a:t>Casos </a:t>
            </a:r>
          </a:p>
          <a:p>
            <a:pPr algn="ctr"/>
            <a:r>
              <a:rPr lang="es-ES" sz="2400" i="1">
                <a:latin typeface="Franklin Gothic Book" pitchFamily="34" charset="0"/>
              </a:rPr>
              <a:t>Resueltos</a:t>
            </a:r>
          </a:p>
          <a:p>
            <a:pPr algn="ctr"/>
            <a:r>
              <a:rPr lang="es-ES" sz="2400" i="1">
                <a:latin typeface="Franklin Gothic Book" pitchFamily="34" charset="0"/>
              </a:rPr>
              <a:t>SD’s</a:t>
            </a:r>
          </a:p>
        </p:txBody>
      </p:sp>
      <p:sp>
        <p:nvSpPr>
          <p:cNvPr id="8" name="Oval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67990" y="2420193"/>
            <a:ext cx="2133600" cy="1447800"/>
          </a:xfrm>
          <a:prstGeom prst="ellipse">
            <a:avLst/>
          </a:pr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2400" i="1">
                <a:latin typeface="Franklin Gothic Book" pitchFamily="34" charset="0"/>
              </a:rPr>
              <a:t>Ingreso de</a:t>
            </a:r>
          </a:p>
          <a:p>
            <a:pPr algn="ctr"/>
            <a:r>
              <a:rPr lang="es-ES" sz="2400" i="1">
                <a:latin typeface="Franklin Gothic Book" pitchFamily="34" charset="0"/>
              </a:rPr>
              <a:t>Casos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2773040" y="2264618"/>
            <a:ext cx="3505200" cy="2971800"/>
          </a:xfrm>
          <a:prstGeom prst="ellipse">
            <a:avLst/>
          </a:pr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>
              <a:latin typeface="Franklin Gothic Book" pitchFamily="34" charset="0"/>
            </a:endParaRPr>
          </a:p>
        </p:txBody>
      </p:sp>
      <p:pic>
        <p:nvPicPr>
          <p:cNvPr id="10" name="Picture 8" descr="PE01561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00040" y="2556718"/>
            <a:ext cx="3200400" cy="202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96553" y="1556593"/>
            <a:ext cx="2133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400" b="1">
                <a:latin typeface="Franklin Gothic Book" pitchFamily="34" charset="0"/>
              </a:rPr>
              <a:t>Demanda de la Sociedad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23528" y="5350718"/>
            <a:ext cx="2305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400" b="1">
                <a:latin typeface="Franklin Gothic Book" pitchFamily="34" charset="0"/>
              </a:rPr>
              <a:t>Entrada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6371903" y="5338018"/>
            <a:ext cx="2376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400" b="1">
                <a:latin typeface="Franklin Gothic Book" pitchFamily="34" charset="0"/>
              </a:rPr>
              <a:t>Salida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569965" y="428233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s-ES_tradnl">
              <a:latin typeface="Franklin Gothic Book" pitchFamily="34" charset="0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3523928" y="4002930"/>
            <a:ext cx="192087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Recursos Humanos,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Financieros,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Tecnol</a:t>
            </a:r>
            <a:r>
              <a:rPr lang="es-E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8" charset="0"/>
              </a:rPr>
              <a:t>ó</a:t>
            </a:r>
            <a:r>
              <a:rPr lang="es-E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gicos,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Infraestructura</a:t>
            </a:r>
            <a:endParaRPr lang="es-ES" sz="1600" b="1" dirty="0">
              <a:latin typeface="+mn-lt"/>
              <a:cs typeface="+mn-cs"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3923978" y="6236543"/>
            <a:ext cx="1266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2400" b="1">
                <a:latin typeface="Franklin Gothic Book" pitchFamily="34" charset="0"/>
              </a:rPr>
              <a:t>Tiempo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1376040" y="6144468"/>
            <a:ext cx="6219825" cy="23812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 type="oval" w="med" len="med"/>
            <a:tailEnd type="oval" w="med" len="med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8" name="AutoShape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33440" y="5347543"/>
            <a:ext cx="2057400" cy="381000"/>
          </a:xfrm>
          <a:prstGeom prst="actionButtonBlank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2000" b="1">
                <a:latin typeface="Franklin Gothic Book" pitchFamily="34" charset="0"/>
              </a:rPr>
              <a:t>Indicadores</a:t>
            </a:r>
          </a:p>
        </p:txBody>
      </p:sp>
      <p:grpSp>
        <p:nvGrpSpPr>
          <p:cNvPr id="19" name="Group 17"/>
          <p:cNvGrpSpPr>
            <a:grpSpLocks/>
          </p:cNvGrpSpPr>
          <p:nvPr/>
        </p:nvGrpSpPr>
        <p:grpSpPr bwMode="auto">
          <a:xfrm>
            <a:off x="7732390" y="3091705"/>
            <a:ext cx="1287463" cy="1511300"/>
            <a:chOff x="4105" y="1752"/>
            <a:chExt cx="811" cy="952"/>
          </a:xfrm>
        </p:grpSpPr>
        <p:sp>
          <p:nvSpPr>
            <p:cNvPr id="20" name="AutoShape 18"/>
            <p:cNvSpPr>
              <a:spLocks noChangeArrowheads="1"/>
            </p:cNvSpPr>
            <p:nvPr/>
          </p:nvSpPr>
          <p:spPr bwMode="auto">
            <a:xfrm>
              <a:off x="4150" y="1752"/>
              <a:ext cx="766" cy="952"/>
            </a:xfrm>
            <a:prstGeom prst="foldedCorner">
              <a:avLst>
                <a:gd name="adj" fmla="val 12500"/>
              </a:avLst>
            </a:prstGeom>
            <a:solidFill>
              <a:srgbClr val="AFC23A">
                <a:alpha val="89803"/>
              </a:srgbClr>
            </a:solidFill>
            <a:ln w="254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>
                <a:latin typeface="Franklin Gothic Book" pitchFamily="34" charset="0"/>
              </a:endParaRPr>
            </a:p>
          </p:txBody>
        </p:sp>
        <p:sp>
          <p:nvSpPr>
            <p:cNvPr id="21" name="Text Box 19"/>
            <p:cNvSpPr txBox="1">
              <a:spLocks noChangeArrowheads="1"/>
            </p:cNvSpPr>
            <p:nvPr/>
          </p:nvSpPr>
          <p:spPr bwMode="auto">
            <a:xfrm>
              <a:off x="4105" y="1842"/>
              <a:ext cx="772" cy="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sz="1200">
                  <a:latin typeface="Franklin Gothic Book" pitchFamily="34" charset="0"/>
                </a:rPr>
                <a:t>  Poder Judicial</a:t>
              </a:r>
            </a:p>
            <a:p>
              <a:pPr algn="ctr">
                <a:spcBef>
                  <a:spcPct val="50000"/>
                </a:spcBef>
              </a:pPr>
              <a:r>
                <a:rPr lang="es-ES" sz="1600" b="1" i="1">
                  <a:latin typeface="Franklin Gothic Book" pitchFamily="34" charset="0"/>
                </a:rPr>
                <a:t>Sentencia</a:t>
              </a:r>
            </a:p>
            <a:p>
              <a:pPr algn="ctr">
                <a:spcBef>
                  <a:spcPct val="50000"/>
                </a:spcBef>
              </a:pPr>
              <a:r>
                <a:rPr lang="es-ES" sz="1600" b="1" i="1">
                  <a:latin typeface="Franklin Gothic Book" pitchFamily="34" charset="0"/>
                </a:rPr>
                <a:t>Definitiva</a:t>
              </a:r>
            </a:p>
          </p:txBody>
        </p:sp>
      </p:grpSp>
      <p:pic>
        <p:nvPicPr>
          <p:cNvPr id="22" name="Picture 20" descr="j0234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790" y="5876180"/>
            <a:ext cx="8128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AutoShape 21"/>
          <p:cNvSpPr>
            <a:spLocks noChangeArrowheads="1"/>
          </p:cNvSpPr>
          <p:nvPr/>
        </p:nvSpPr>
        <p:spPr bwMode="auto">
          <a:xfrm rot="16135796" flipH="1">
            <a:off x="1510977" y="3099643"/>
            <a:ext cx="1287463" cy="194468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10750" y="5399"/>
                  <a:pt x="10700" y="5400"/>
                  <a:pt x="10651" y="5402"/>
                </a:cubicBezTo>
                <a:lnTo>
                  <a:pt x="10502" y="4"/>
                </a:lnTo>
                <a:cubicBezTo>
                  <a:pt x="10601" y="1"/>
                  <a:pt x="10700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4" name="AutoShape 22"/>
          <p:cNvSpPr>
            <a:spLocks noChangeArrowheads="1"/>
          </p:cNvSpPr>
          <p:nvPr/>
        </p:nvSpPr>
        <p:spPr bwMode="auto">
          <a:xfrm rot="10882599" flipH="1">
            <a:off x="5795640" y="3067893"/>
            <a:ext cx="1616075" cy="14414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10750" y="5399"/>
                  <a:pt x="10700" y="5400"/>
                  <a:pt x="10651" y="5402"/>
                </a:cubicBezTo>
                <a:lnTo>
                  <a:pt x="10502" y="4"/>
                </a:lnTo>
                <a:cubicBezTo>
                  <a:pt x="10601" y="1"/>
                  <a:pt x="10700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pic>
        <p:nvPicPr>
          <p:cNvPr id="25" name="Picture 23" descr="MMj03369700000[1]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3840" y="4436318"/>
            <a:ext cx="649288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s-ES" b="1" dirty="0" smtClean="0">
                <a:solidFill>
                  <a:schemeClr val="accent1"/>
                </a:solidFill>
              </a:rPr>
              <a:t>Circuito Judicial:</a:t>
            </a:r>
            <a:endParaRPr lang="es-E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171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1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500"/>
                            </p:stCondLst>
                            <p:childTnLst>
                              <p:par>
                                <p:cTn id="6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500"/>
                            </p:stCondLst>
                            <p:childTnLst>
                              <p:par>
                                <p:cTn id="6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50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500"/>
                            </p:stCondLst>
                            <p:childTnLst>
                              <p:par>
                                <p:cTn id="7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500"/>
                            </p:stCondLst>
                            <p:childTnLst>
                              <p:par>
                                <p:cTn id="7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3000"/>
                            </p:stCondLst>
                            <p:childTnLst>
                              <p:par>
                                <p:cTn id="8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3500"/>
                            </p:stCondLst>
                            <p:childTnLst>
                              <p:par>
                                <p:cTn id="8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50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  <p:bldP spid="8" grpId="0" animBg="1"/>
      <p:bldP spid="9" grpId="0" animBg="1"/>
      <p:bldP spid="11" grpId="0"/>
      <p:bldP spid="12" grpId="0"/>
      <p:bldP spid="13" grpId="0"/>
      <p:bldP spid="15" grpId="0"/>
      <p:bldP spid="16" grpId="0"/>
      <p:bldP spid="17" grpId="0" animBg="1"/>
      <p:bldP spid="18" grpId="0" animBg="1"/>
      <p:bldP spid="23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36512" y="-27384"/>
            <a:ext cx="9180512" cy="1656184"/>
          </a:xfrm>
          <a:prstGeom prst="rect">
            <a:avLst/>
          </a:prstGeom>
          <a:gradFill rotWithShape="0">
            <a:gsLst>
              <a:gs pos="0">
                <a:srgbClr val="8FE2FF"/>
              </a:gs>
              <a:gs pos="100000">
                <a:srgbClr val="8FE2FF">
                  <a:gamma/>
                  <a:tint val="2000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ES" b="1" dirty="0" smtClean="0">
                <a:solidFill>
                  <a:schemeClr val="tx2"/>
                </a:solidFill>
              </a:rPr>
              <a:t>Tipos de juicios:</a:t>
            </a:r>
            <a:endParaRPr lang="es-ES" b="1" dirty="0">
              <a:solidFill>
                <a:schemeClr val="tx2"/>
              </a:solidFill>
            </a:endParaRPr>
          </a:p>
        </p:txBody>
      </p:sp>
      <p:pic>
        <p:nvPicPr>
          <p:cNvPr id="3074" name="Picture 2" descr="C:\Users\hp\Downloads\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48626"/>
            <a:ext cx="8496944" cy="48331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03669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1668</TotalTime>
  <Words>448</Words>
  <Application>Microsoft Office PowerPoint</Application>
  <PresentationFormat>Presentación en pantalla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El clima de negocios y el sector empresarial</vt:lpstr>
      <vt:lpstr>¿Qué QUEREMOS?</vt:lpstr>
      <vt:lpstr>¿Qué tenemos?</vt:lpstr>
      <vt:lpstr>Estrategia:</vt:lpstr>
      <vt:lpstr>¿Por qué “Doing business”?</vt:lpstr>
      <vt:lpstr>Datos 2015:</vt:lpstr>
      <vt:lpstr>Cumplimiento de contratos: ¿Qué mide?</vt:lpstr>
      <vt:lpstr>Circuito Judicial:</vt:lpstr>
      <vt:lpstr>Tipos de juicios:</vt:lpstr>
      <vt:lpstr>INVESTIGACIÓN: Sobre las variables de incidencia en la tramitación de causas “cumplimiento de contratos”.</vt:lpstr>
      <vt:lpstr>Factores de Incidencia:</vt:lpstr>
      <vt:lpstr>¿Qué proponemos?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clima de negocios y el sector empresarial</dc:title>
  <dc:creator>María Victoria Rivas</dc:creator>
  <cp:lastModifiedBy>user</cp:lastModifiedBy>
  <cp:revision>35</cp:revision>
  <dcterms:created xsi:type="dcterms:W3CDTF">2015-02-16T17:47:40Z</dcterms:created>
  <dcterms:modified xsi:type="dcterms:W3CDTF">2015-06-02T10:05:17Z</dcterms:modified>
</cp:coreProperties>
</file>